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Karla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0B1B44-6270-4689-BD87-49381EFE5273}">
  <a:tblStyle styleId="{C20B1B44-6270-4689-BD87-49381EFE52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7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43" Type="http://schemas.openxmlformats.org/officeDocument/2006/relationships/font" Target="fonts/Raleway-italic.fntdata"/><Relationship Id="rId24" Type="http://schemas.openxmlformats.org/officeDocument/2006/relationships/slide" Target="slides/slide19.xml"/><Relationship Id="rId46" Type="http://schemas.openxmlformats.org/officeDocument/2006/relationships/font" Target="fonts/Karla-bold.fntdata"/><Relationship Id="rId23" Type="http://schemas.openxmlformats.org/officeDocument/2006/relationships/slide" Target="slides/slide18.xml"/><Relationship Id="rId45" Type="http://schemas.openxmlformats.org/officeDocument/2006/relationships/font" Target="fonts/Karl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Karla-boldItalic.fntdata"/><Relationship Id="rId25" Type="http://schemas.openxmlformats.org/officeDocument/2006/relationships/slide" Target="slides/slide20.xml"/><Relationship Id="rId47" Type="http://schemas.openxmlformats.org/officeDocument/2006/relationships/font" Target="fonts/Karl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628d472d6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628d472d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628d472d6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628d472d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628d472d6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628d472d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628d472d6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5628d472d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628d472d6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628d472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628d472d6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628d472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641d198bb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641d198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641d198bb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641d198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628d472d6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628d472d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641d198b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641d198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2f9d80780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2f9d807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647872597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6478725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628d472d6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628d472d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64da98e5e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64da98e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64da98e5e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64da98e5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64da98e5e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64da98e5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628d472d6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628d472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628d472d6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5628d472d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628d472d6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628d472d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641d198bb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641d198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628d472d6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628d472d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5641d198bb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5641d198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641d198bb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5641d198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64da98e5e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64da98e5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628d472d6_0_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628d472d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628d472d6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628d472d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249ae5d9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249ae5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628d472d6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628d472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628d472d6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628d472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628d472d6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628d472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4C5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6025" y="301575"/>
            <a:ext cx="9150050" cy="4496748"/>
          </a:xfrm>
          <a:custGeom>
            <a:rect b="b" l="l" r="r" t="t"/>
            <a:pathLst>
              <a:path extrusionOk="0" h="149344" w="366002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5900" y="759982"/>
            <a:ext cx="9144150" cy="3769800"/>
          </a:xfrm>
          <a:custGeom>
            <a:rect b="b" l="l" r="r" t="t"/>
            <a:pathLst>
              <a:path extrusionOk="0" h="150792" w="365766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0" y="1351100"/>
            <a:ext cx="9156075" cy="2889063"/>
          </a:xfrm>
          <a:custGeom>
            <a:rect b="b" l="l" r="r" t="t"/>
            <a:pathLst>
              <a:path extrusionOk="0" h="106157" w="366243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719025" y="1991825"/>
            <a:ext cx="5706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ABE33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6025" y="301575"/>
            <a:ext cx="9150050" cy="4496748"/>
          </a:xfrm>
          <a:custGeom>
            <a:rect b="b" l="l" r="r" t="t"/>
            <a:pathLst>
              <a:path extrusionOk="0" h="149344" w="366002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-5900" y="753950"/>
            <a:ext cx="9144150" cy="3769800"/>
          </a:xfrm>
          <a:custGeom>
            <a:rect b="b" l="l" r="r" t="t"/>
            <a:pathLst>
              <a:path extrusionOk="0" h="150792" w="365766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0" y="1351100"/>
            <a:ext cx="9156075" cy="2889063"/>
          </a:xfrm>
          <a:custGeom>
            <a:rect b="b" l="l" r="r" t="t"/>
            <a:pathLst>
              <a:path extrusionOk="0" h="106157" w="366243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6025" y="301575"/>
            <a:ext cx="9150050" cy="4496748"/>
          </a:xfrm>
          <a:custGeom>
            <a:rect b="b" l="l" r="r" t="t"/>
            <a:pathLst>
              <a:path extrusionOk="0" h="149344" w="366002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0" y="1580113"/>
            <a:ext cx="9144000" cy="3341668"/>
          </a:xfrm>
          <a:custGeom>
            <a:rect b="b" l="l" r="r" t="t"/>
            <a:pathLst>
              <a:path extrusionOk="0" h="110982" w="36576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-5900" y="410541"/>
            <a:ext cx="9144152" cy="4453148"/>
          </a:xfrm>
          <a:custGeom>
            <a:rect b="b" l="l" r="r" t="t"/>
            <a:pathLst>
              <a:path extrusionOk="0" h="147896" w="365036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833775" y="2314200"/>
            <a:ext cx="5476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◇"/>
              <a:defRPr b="1" i="1">
                <a:solidFill>
                  <a:srgbClr val="FFFFFF"/>
                </a:solidFill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4179900" y="1041875"/>
            <a:ext cx="784200" cy="784200"/>
          </a:xfrm>
          <a:prstGeom prst="diamond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Google Shape;32;p5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4" name="Google Shape;34;p5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5" name="Google Shape;35;p5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6" name="Google Shape;36;p5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◆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◆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◇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3" name="Google Shape;43;p6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5" name="Google Shape;45;p6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6" name="Google Shape;46;p6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7" name="Google Shape;47;p6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8" name="Google Shape;48;p6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904925" y="1495850"/>
            <a:ext cx="35601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4679180" y="1495850"/>
            <a:ext cx="35601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54" name="Google Shape;54;p7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5" name="Google Shape;55;p7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6" name="Google Shape;56;p7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57" name="Google Shape;57;p7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8" name="Google Shape;58;p7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9" name="Google Shape;59;p7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870750" y="1495850"/>
            <a:ext cx="23652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◆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3357262" y="1495850"/>
            <a:ext cx="23652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◆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5843773" y="1495850"/>
            <a:ext cx="23652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◆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8" name="Google Shape;68;p8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9" name="Google Shape;69;p8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70" name="Google Shape;70;p8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71" name="Google Shape;71;p8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72" name="Google Shape;72;p8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73" name="Google Shape;73;p8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-2355" y="0"/>
            <a:ext cx="5209571" cy="983354"/>
          </a:xfrm>
          <a:custGeom>
            <a:rect b="b" l="l" r="r" t="t"/>
            <a:pathLst>
              <a:path extrusionOk="0" h="53320" w="342116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7" name="Google Shape;77;p9"/>
          <p:cNvSpPr/>
          <p:nvPr/>
        </p:nvSpPr>
        <p:spPr>
          <a:xfrm>
            <a:off x="-6025" y="2"/>
            <a:ext cx="4445394" cy="1085644"/>
          </a:xfrm>
          <a:custGeom>
            <a:rect b="b" l="l" r="r" t="t"/>
            <a:pathLst>
              <a:path extrusionOk="0" h="58628" w="291932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8" name="Google Shape;78;p9"/>
          <p:cNvSpPr/>
          <p:nvPr/>
        </p:nvSpPr>
        <p:spPr>
          <a:xfrm>
            <a:off x="6375475" y="4745747"/>
            <a:ext cx="2548913" cy="400879"/>
          </a:xfrm>
          <a:custGeom>
            <a:rect b="b" l="l" r="r" t="t"/>
            <a:pathLst>
              <a:path extrusionOk="0" h="19060" w="203628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9" name="Google Shape;79;p9"/>
          <p:cNvSpPr/>
          <p:nvPr/>
        </p:nvSpPr>
        <p:spPr>
          <a:xfrm>
            <a:off x="7341180" y="4767304"/>
            <a:ext cx="1821096" cy="395811"/>
          </a:xfrm>
          <a:custGeom>
            <a:rect b="b" l="l" r="r" t="t"/>
            <a:pathLst>
              <a:path extrusionOk="0" h="18819" w="145484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0" name="Google Shape;80;p9"/>
          <p:cNvSpPr/>
          <p:nvPr/>
        </p:nvSpPr>
        <p:spPr>
          <a:xfrm>
            <a:off x="8340717" y="4204075"/>
            <a:ext cx="818444" cy="959061"/>
          </a:xfrm>
          <a:custGeom>
            <a:rect b="b" l="l" r="r" t="t"/>
            <a:pathLst>
              <a:path extrusionOk="0" h="45599" w="65384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81" name="Google Shape;81;p9"/>
          <p:cNvSpPr/>
          <p:nvPr/>
        </p:nvSpPr>
        <p:spPr>
          <a:xfrm>
            <a:off x="1559025" y="-6025"/>
            <a:ext cx="4116775" cy="944875"/>
          </a:xfrm>
          <a:custGeom>
            <a:rect b="b" l="l" r="r" t="t"/>
            <a:pathLst>
              <a:path extrusionOk="0" h="37795" w="164671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-2355" y="0"/>
            <a:ext cx="5209571" cy="983354"/>
          </a:xfrm>
          <a:custGeom>
            <a:rect b="b" l="l" r="r" t="t"/>
            <a:pathLst>
              <a:path extrusionOk="0" h="53320" w="342116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-6025" y="2"/>
            <a:ext cx="4445394" cy="1085644"/>
          </a:xfrm>
          <a:custGeom>
            <a:rect b="b" l="l" r="r" t="t"/>
            <a:pathLst>
              <a:path extrusionOk="0" h="58628" w="291932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87" name="Google Shape;87;p10"/>
          <p:cNvSpPr/>
          <p:nvPr/>
        </p:nvSpPr>
        <p:spPr>
          <a:xfrm>
            <a:off x="6375475" y="4745747"/>
            <a:ext cx="2548913" cy="400879"/>
          </a:xfrm>
          <a:custGeom>
            <a:rect b="b" l="l" r="r" t="t"/>
            <a:pathLst>
              <a:path extrusionOk="0" h="19060" w="203628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8" name="Google Shape;88;p10"/>
          <p:cNvSpPr/>
          <p:nvPr/>
        </p:nvSpPr>
        <p:spPr>
          <a:xfrm>
            <a:off x="7341180" y="4767304"/>
            <a:ext cx="1821096" cy="395811"/>
          </a:xfrm>
          <a:custGeom>
            <a:rect b="b" l="l" r="r" t="t"/>
            <a:pathLst>
              <a:path extrusionOk="0" h="18819" w="145484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8340717" y="4204075"/>
            <a:ext cx="818444" cy="959061"/>
          </a:xfrm>
          <a:custGeom>
            <a:rect b="b" l="l" r="r" t="t"/>
            <a:pathLst>
              <a:path extrusionOk="0" h="45599" w="65384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90" name="Google Shape;90;p10"/>
          <p:cNvSpPr/>
          <p:nvPr/>
        </p:nvSpPr>
        <p:spPr>
          <a:xfrm>
            <a:off x="1559025" y="-6025"/>
            <a:ext cx="4116775" cy="944875"/>
          </a:xfrm>
          <a:custGeom>
            <a:rect b="b" l="l" r="r" t="t"/>
            <a:pathLst>
              <a:path extrusionOk="0" h="37795" w="164671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slidescarnival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type="ctrTitle"/>
          </p:nvPr>
        </p:nvSpPr>
        <p:spPr>
          <a:xfrm>
            <a:off x="1379725" y="1833575"/>
            <a:ext cx="71505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Impresión 3D: Alcances, equipos, materiales y usos</a:t>
            </a:r>
            <a:endParaRPr/>
          </a:p>
        </p:txBody>
      </p:sp>
      <p:sp>
        <p:nvSpPr>
          <p:cNvPr id="97" name="Google Shape;97;p11"/>
          <p:cNvSpPr txBox="1"/>
          <p:nvPr/>
        </p:nvSpPr>
        <p:spPr>
          <a:xfrm>
            <a:off x="179300" y="3504875"/>
            <a:ext cx="376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Integrantes: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Alejandro Alpizar Lizbeth Viridiana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Calzada Maldonado Adrian Jonathan 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Leyva Peréz José Luis 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Muñoz Garcia Arturo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2005-Open Source en la impresion 3D</a:t>
            </a:r>
            <a:endParaRPr/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333800" y="1588525"/>
            <a:ext cx="46440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Dr. Adrian Bowyer funda RepRap crea una iniciativa de código abierto para construir una impresora 3D .</a:t>
            </a:r>
            <a:endParaRPr/>
          </a:p>
        </p:txBody>
      </p: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100" y="1617700"/>
            <a:ext cx="1923500" cy="19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995250" y="181225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2008-</a:t>
            </a:r>
            <a:r>
              <a:rPr lang="en"/>
              <a:t>La Primera Impresora con Capacidad de Auto Replica</a:t>
            </a:r>
            <a:endParaRPr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886650" y="1598400"/>
            <a:ext cx="43278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rimera impresora 3D con capacidad de imprimir la mayoría de sus propios componentes</a:t>
            </a:r>
            <a:endParaRPr/>
          </a:p>
        </p:txBody>
      </p: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475" y="1520550"/>
            <a:ext cx="3207050" cy="21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945875" y="24045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2009-k</a:t>
            </a:r>
            <a:r>
              <a:rPr lang="en"/>
              <a:t>its de </a:t>
            </a:r>
            <a:r>
              <a:rPr lang="en"/>
              <a:t>Impresoras 3D DIY Entran en el Mercado</a:t>
            </a:r>
            <a:endParaRPr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886650" y="1598400"/>
            <a:ext cx="37356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Industrias MakerBot comienza la venta de kits de montaje que permiten a los compradores fabricar sus propias impresoras 3D y productos</a:t>
            </a:r>
            <a:endParaRPr/>
          </a:p>
        </p:txBody>
      </p:sp>
      <p:sp>
        <p:nvSpPr>
          <p:cNvPr id="213" name="Google Shape;213;p22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950" y="1714250"/>
            <a:ext cx="3033100" cy="23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2011-Primer Avión y Auto Impreso en 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 txBox="1"/>
          <p:nvPr>
            <p:ph idx="1" type="body"/>
          </p:nvPr>
        </p:nvSpPr>
        <p:spPr>
          <a:xfrm>
            <a:off x="886650" y="1598400"/>
            <a:ext cx="43872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I</a:t>
            </a:r>
            <a:r>
              <a:rPr lang="en"/>
              <a:t>ngenieros de la  Universidad de Southampton diseñaron y planearon el primer avión impreso en 3D.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Kor Ecologic presenta Urbee, un prototipo de coche.</a:t>
            </a:r>
            <a:endParaRPr/>
          </a:p>
        </p:txBody>
      </p:sp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350" y="1324900"/>
            <a:ext cx="17145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675" y="3020550"/>
            <a:ext cx="17145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2011-Impresión 3D en oro y plata</a:t>
            </a:r>
            <a:endParaRPr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886650" y="1598400"/>
            <a:ext cx="37455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a empresa Materialise fue la primera en ofrecer un servicio de impresión 3D de oro de 14 Kilates y plata pura.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875" y="1773475"/>
            <a:ext cx="2589625" cy="16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E33F"/>
                </a:solidFill>
              </a:rPr>
              <a:t>2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actual</a:t>
            </a:r>
            <a:endParaRPr/>
          </a:p>
        </p:txBody>
      </p:sp>
      <p:sp>
        <p:nvSpPr>
          <p:cNvPr id="237" name="Google Shape;237;p25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</a:rPr>
              <a:t>La </a:t>
            </a:r>
            <a:r>
              <a:rPr lang="en">
                <a:solidFill>
                  <a:srgbClr val="4C1130"/>
                </a:solidFill>
              </a:rPr>
              <a:t>impresión</a:t>
            </a:r>
            <a:r>
              <a:rPr lang="en">
                <a:solidFill>
                  <a:srgbClr val="4C1130"/>
                </a:solidFill>
              </a:rPr>
              <a:t> 3d en la </a:t>
            </a:r>
            <a:r>
              <a:rPr lang="en">
                <a:solidFill>
                  <a:srgbClr val="4C1130"/>
                </a:solidFill>
              </a:rPr>
              <a:t>actualidad</a:t>
            </a:r>
            <a:r>
              <a:rPr lang="en">
                <a:solidFill>
                  <a:srgbClr val="4C1130"/>
                </a:solidFill>
              </a:rPr>
              <a:t> 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3181350" y="1364650"/>
            <a:ext cx="51660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Incremento </a:t>
            </a:r>
            <a:r>
              <a:rPr lang="en"/>
              <a:t>constante</a:t>
            </a:r>
            <a:r>
              <a:rPr lang="en"/>
              <a:t> en popularidad 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Tendencia clara hacia la sostenibilidad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Abaratamiento</a:t>
            </a:r>
            <a:r>
              <a:rPr lang="en"/>
              <a:t> constante de </a:t>
            </a:r>
            <a:r>
              <a:rPr lang="en"/>
              <a:t>costos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Diversidad de diseños casi inagotable </a:t>
            </a:r>
            <a:endParaRPr/>
          </a:p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 rotWithShape="1">
          <a:blip r:embed="rId3">
            <a:alphaModFix/>
          </a:blip>
          <a:srcRect b="19575" l="12006" r="11076" t="0"/>
          <a:stretch/>
        </p:blipFill>
        <p:spPr>
          <a:xfrm>
            <a:off x="575825" y="2061375"/>
            <a:ext cx="2444650" cy="1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</a:rPr>
              <a:t>Retos a superar 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751550" y="1501900"/>
            <a:ext cx="48648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Acabado de los modelos</a:t>
            </a:r>
            <a:endParaRPr/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just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Compatibilidad</a:t>
            </a:r>
            <a:r>
              <a:rPr lang="en"/>
              <a:t> de materiales</a:t>
            </a:r>
            <a:endParaRPr/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just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Derechos de autor</a:t>
            </a:r>
            <a:endParaRPr/>
          </a:p>
        </p:txBody>
      </p: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400" y="1832800"/>
            <a:ext cx="2968450" cy="19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ctrTitle"/>
          </p:nvPr>
        </p:nvSpPr>
        <p:spPr>
          <a:xfrm>
            <a:off x="1815450" y="3092575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E33F"/>
                </a:solidFill>
              </a:rPr>
              <a:t>3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Relevancia en el sector de la Ingeniería en Computación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693650" y="1678700"/>
            <a:ext cx="7860900" cy="31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La </a:t>
            </a:r>
            <a:r>
              <a:rPr lang="en" sz="2200"/>
              <a:t>impresión</a:t>
            </a:r>
            <a:r>
              <a:rPr lang="en" sz="2200"/>
              <a:t> en 3D tiene una gran relevancia para la ingenieria en computacion, gracias a esta podemos: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Tener acceso </a:t>
            </a:r>
            <a:r>
              <a:rPr lang="en" sz="2200"/>
              <a:t>más</a:t>
            </a:r>
            <a:r>
              <a:rPr lang="en" sz="2200"/>
              <a:t> </a:t>
            </a:r>
            <a:r>
              <a:rPr lang="en" sz="2200"/>
              <a:t>rápido</a:t>
            </a:r>
            <a:r>
              <a:rPr lang="en" sz="2200"/>
              <a:t> a los materiales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Realizar pruebas al instante sobre los modelos creados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Reducir los costos en la </a:t>
            </a:r>
            <a:r>
              <a:rPr lang="en" sz="2200"/>
              <a:t>obtención</a:t>
            </a:r>
            <a:r>
              <a:rPr lang="en" sz="2200"/>
              <a:t> de materiales.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Reducir los tiempos de trabajo gracias al </a:t>
            </a:r>
            <a:r>
              <a:rPr lang="en" sz="2200"/>
              <a:t>fácil</a:t>
            </a:r>
            <a:r>
              <a:rPr lang="en" sz="2200"/>
              <a:t> acceso a los materiales por medio de la </a:t>
            </a:r>
            <a:r>
              <a:rPr lang="en" sz="2200"/>
              <a:t>impresión</a:t>
            </a:r>
            <a:r>
              <a:rPr lang="en" sz="2200"/>
              <a:t> 3D</a:t>
            </a:r>
            <a:endParaRPr sz="2200"/>
          </a:p>
        </p:txBody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693650" y="1109300"/>
            <a:ext cx="417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Karla"/>
                <a:ea typeface="Karla"/>
                <a:cs typeface="Karla"/>
                <a:sym typeface="Karla"/>
              </a:rPr>
              <a:t>Hardware</a:t>
            </a:r>
            <a:endParaRPr b="1" sz="25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2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" name="Google Shape;106;p1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07" name="Google Shape;107;p1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08" name="Google Shape;108;p1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1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09" name="Google Shape;109;p1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10" name="Google Shape;110;p1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3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12" name="Google Shape;112;p1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13" name="Google Shape;113;p1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5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15" name="Google Shape;115;p1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16" name="Google Shape;116;p1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6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18" name="Google Shape;118;p1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19" name="Google Shape;119;p1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4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21" name="Google Shape;121;p1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2" name="Google Shape;122;p1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2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24" name="Google Shape;124;p12"/>
          <p:cNvGrpSpPr/>
          <p:nvPr/>
        </p:nvGrpSpPr>
        <p:grpSpPr>
          <a:xfrm rot="10800000">
            <a:off x="413246" y="2766127"/>
            <a:ext cx="473400" cy="473400"/>
            <a:chOff x="6880814" y="3576300"/>
            <a:chExt cx="473400" cy="473400"/>
          </a:xfrm>
        </p:grpSpPr>
        <p:sp>
          <p:nvSpPr>
            <p:cNvPr id="125" name="Google Shape;125;p1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0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0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6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27" name="Google Shape;127;p12"/>
          <p:cNvGrpSpPr/>
          <p:nvPr/>
        </p:nvGrpSpPr>
        <p:grpSpPr>
          <a:xfrm rot="10800000">
            <a:off x="8257339" y="2574076"/>
            <a:ext cx="473400" cy="473400"/>
            <a:chOff x="1786339" y="1703401"/>
            <a:chExt cx="473400" cy="473400"/>
          </a:xfrm>
        </p:grpSpPr>
        <p:sp>
          <p:nvSpPr>
            <p:cNvPr id="128" name="Google Shape;128;p1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7</a:t>
              </a: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1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0" name="Google Shape;130;p12"/>
          <p:cNvSpPr txBox="1"/>
          <p:nvPr/>
        </p:nvSpPr>
        <p:spPr>
          <a:xfrm>
            <a:off x="181050" y="2232725"/>
            <a:ext cx="1395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Introducción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1684700" y="1170000"/>
            <a:ext cx="1395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Contexto histórico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" name="Google Shape;132;p12"/>
          <p:cNvSpPr txBox="1"/>
          <p:nvPr/>
        </p:nvSpPr>
        <p:spPr>
          <a:xfrm>
            <a:off x="2765775" y="4049700"/>
            <a:ext cx="1395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Contexto actual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3475875" y="731100"/>
            <a:ext cx="17835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Relevancia en el sector de la Ingeniería en Computación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4391950" y="3985550"/>
            <a:ext cx="1395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Relación con el Cómputo Móvil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5655550" y="692350"/>
            <a:ext cx="13950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Apps existentes o que podrían existir en el mercado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" name="Google Shape;136;p12"/>
          <p:cNvSpPr txBox="1"/>
          <p:nvPr/>
        </p:nvSpPr>
        <p:spPr>
          <a:xfrm>
            <a:off x="6578425" y="4049700"/>
            <a:ext cx="1395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Prospectiva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7852200" y="2937575"/>
            <a:ext cx="12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Conclusiones</a:t>
            </a:r>
            <a:endParaRPr b="1" sz="15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859791" y="128475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Software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886650" y="2142150"/>
            <a:ext cx="7370700" cy="27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Dentro del software el desarrollo de la </a:t>
            </a:r>
            <a:r>
              <a:rPr lang="en"/>
              <a:t>impresión</a:t>
            </a:r>
            <a:r>
              <a:rPr lang="en"/>
              <a:t> 3D ha ayudado a la </a:t>
            </a:r>
            <a:r>
              <a:rPr lang="en"/>
              <a:t>creación</a:t>
            </a:r>
            <a:r>
              <a:rPr lang="en"/>
              <a:t> de nuevos trabajos, pues es necesario el desarrollo de sistemas </a:t>
            </a:r>
            <a:r>
              <a:rPr lang="en"/>
              <a:t>móviles</a:t>
            </a:r>
            <a:r>
              <a:rPr lang="en"/>
              <a:t> con los cuales poder interactuar con estas nuevas </a:t>
            </a:r>
            <a:r>
              <a:rPr lang="en"/>
              <a:t>tecnologías</a:t>
            </a:r>
            <a:r>
              <a:rPr lang="en"/>
              <a:t>.</a:t>
            </a:r>
            <a:endParaRPr/>
          </a:p>
        </p:txBody>
      </p:sp>
      <p:sp>
        <p:nvSpPr>
          <p:cNvPr id="273" name="Google Shape;273;p30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E33F"/>
                </a:solidFill>
              </a:rPr>
              <a:t>4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Relación con el Cómputo Móvil</a:t>
            </a:r>
            <a:endParaRPr/>
          </a:p>
        </p:txBody>
      </p:sp>
      <p:sp>
        <p:nvSpPr>
          <p:cNvPr id="279" name="Google Shape;279;p31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989275" y="33425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Interactiles</a:t>
            </a:r>
            <a:endParaRPr/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110775" y="1255800"/>
            <a:ext cx="46194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So</a:t>
            </a:r>
            <a:r>
              <a:rPr lang="en"/>
              <a:t>n una especie de dispositivo capaz de mejorar la interacción que se tiene con los dispositivos que cuentan con una pantalla táctil.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Compuesto por: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Un conjunto de interfaces de hardware impresas en 3D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Un software que entiende el contexto de una aplicación que se está ejecutando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200" y="1702600"/>
            <a:ext cx="3756100" cy="2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989275" y="33425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Novus Spem</a:t>
            </a:r>
            <a:endParaRPr/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684300" y="1385525"/>
            <a:ext cx="38871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Novus Spem es un prototipo de prótesis de miembros superiores creado por medio de la impresión 3D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Se puede monitorear mediante una aplicación móvil como parte complementaria de la prótesis para mejorar la seguridad del usuario utilizando Arduino</a:t>
            </a:r>
            <a:endParaRPr/>
          </a:p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75" y="1647425"/>
            <a:ext cx="4166975" cy="26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989275" y="33425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moviPV</a:t>
            </a:r>
            <a:endParaRPr/>
          </a:p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408500" y="1255800"/>
            <a:ext cx="43632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E</a:t>
            </a:r>
            <a:r>
              <a:rPr lang="en"/>
              <a:t>s un visor de procedimientos portátil y móvil que brinda a los astronautas un entorno de operaciones de manos libres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El sistema proporciona a tierra una vista exacta del procedimiento que se está ejecutando, incluida la posición actual del marcador de paso, así como una “vista de astronauta” de la tarea en cuestión.</a:t>
            </a:r>
            <a:endParaRPr/>
          </a:p>
        </p:txBody>
      </p:sp>
      <p:sp>
        <p:nvSpPr>
          <p:cNvPr id="302" name="Google Shape;302;p34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500" y="1799075"/>
            <a:ext cx="3181900" cy="23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ctrTitle"/>
          </p:nvPr>
        </p:nvSpPr>
        <p:spPr>
          <a:xfrm>
            <a:off x="1025725" y="2529850"/>
            <a:ext cx="7259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E33F"/>
                </a:solidFill>
              </a:rPr>
              <a:t>5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existentes o que podrían existir en el mercado </a:t>
            </a:r>
            <a:endParaRPr/>
          </a:p>
        </p:txBody>
      </p:sp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Softwares para </a:t>
            </a:r>
            <a:r>
              <a:rPr lang="en"/>
              <a:t>impresión </a:t>
            </a:r>
            <a:endParaRPr/>
          </a:p>
        </p:txBody>
      </p:sp>
      <p:graphicFrame>
        <p:nvGraphicFramePr>
          <p:cNvPr id="315" name="Google Shape;315;p36"/>
          <p:cNvGraphicFramePr/>
          <p:nvPr/>
        </p:nvGraphicFramePr>
        <p:xfrm>
          <a:off x="1219050" y="1439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{C20B1B44-6270-4689-BD87-49381EFE5273}</a:tableStyleId>
              </a:tblPr>
              <a:tblGrid>
                <a:gridCol w="1400400"/>
                <a:gridCol w="1400400"/>
                <a:gridCol w="1400400"/>
                <a:gridCol w="1400400"/>
              </a:tblGrid>
              <a:tr h="59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Software</a:t>
                      </a:r>
                      <a:endParaRPr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Función</a:t>
                      </a:r>
                      <a:endParaRPr sz="1100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Sistema Operativo</a:t>
                      </a:r>
                      <a:endParaRPr sz="1100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Tipos de impresoras adecuadas</a:t>
                      </a:r>
                      <a:endParaRPr sz="1100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Blender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Diseño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Windows, Mac, Linux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Todas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UVTools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Análisis de archivos, modificación, herramientas MSLA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Windows, macOS, Linux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Resina (LCD/DLP)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WebPrinter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Visor de código G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Navegador web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4C5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Filamento</a:t>
                      </a:r>
                      <a:endParaRPr b="1">
                        <a:solidFill>
                          <a:srgbClr val="004C5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BE3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6" name="Google Shape;316;p36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Softwares para impresión </a:t>
            </a:r>
            <a:endParaRPr/>
          </a:p>
        </p:txBody>
      </p:sp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333800" y="1588525"/>
            <a:ext cx="46440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AutoCAD Mobile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Morphi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Onshape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Prisma3D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Putty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Entre otras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425" y="1522950"/>
            <a:ext cx="2947600" cy="10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775" y="2809950"/>
            <a:ext cx="1723575" cy="17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000" y="3205065"/>
            <a:ext cx="2891474" cy="79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type="ctrTitle"/>
          </p:nvPr>
        </p:nvSpPr>
        <p:spPr>
          <a:xfrm>
            <a:off x="1060900" y="2223825"/>
            <a:ext cx="7259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E33F"/>
                </a:solidFill>
              </a:rPr>
              <a:t>6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Prospectiva </a:t>
            </a:r>
            <a:endParaRPr/>
          </a:p>
        </p:txBody>
      </p:sp>
      <p:sp>
        <p:nvSpPr>
          <p:cNvPr id="332" name="Google Shape;332;p38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</a:rPr>
              <a:t>Campos de desarrollo prometedores 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338" name="Google Shape;338;p39"/>
          <p:cNvSpPr txBox="1"/>
          <p:nvPr>
            <p:ph idx="1" type="body"/>
          </p:nvPr>
        </p:nvSpPr>
        <p:spPr>
          <a:xfrm>
            <a:off x="732250" y="1422550"/>
            <a:ext cx="51255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</a:t>
            </a:r>
            <a:r>
              <a:rPr b="1" lang="en"/>
              <a:t>edicina</a:t>
            </a:r>
            <a:endParaRPr b="1"/>
          </a:p>
          <a:p>
            <a:pPr indent="-381000" lvl="0" marL="457200" rtl="0" algn="just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Reducción</a:t>
            </a:r>
            <a:r>
              <a:rPr lang="en"/>
              <a:t> de costos y tiempo de producción en las prótesis y herramientas </a:t>
            </a:r>
            <a:r>
              <a:rPr lang="en"/>
              <a:t>quirúrgicas.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Bioimpresión de órganos y tejidos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150" y="1987200"/>
            <a:ext cx="2872099" cy="16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0</a:t>
            </a:r>
            <a:r>
              <a:rPr lang="en">
                <a:solidFill>
                  <a:schemeClr val="accent5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</a:t>
            </a:r>
            <a:endParaRPr/>
          </a:p>
        </p:txBody>
      </p:sp>
      <p:sp>
        <p:nvSpPr>
          <p:cNvPr id="143" name="Google Shape;143;p13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</a:rPr>
              <a:t>Campos de desarrollo prometedores 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>
            <a:off x="3622850" y="1422550"/>
            <a:ext cx="51255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Manufactura</a:t>
            </a:r>
            <a:r>
              <a:rPr b="1" lang="en"/>
              <a:t> automotriz</a:t>
            </a:r>
            <a:endParaRPr b="1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Producción de piezas nuevas y descontinuadas.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Construcción de vehículos más complejos y seguros.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Reducción</a:t>
            </a:r>
            <a:r>
              <a:rPr lang="en"/>
              <a:t> de costos y tiempos de </a:t>
            </a:r>
            <a:r>
              <a:rPr lang="en"/>
              <a:t>producción</a:t>
            </a:r>
            <a:r>
              <a:rPr lang="en"/>
              <a:t>.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/>
          </a:blip>
          <a:srcRect b="0" l="0" r="49604" t="0"/>
          <a:stretch/>
        </p:blipFill>
        <p:spPr>
          <a:xfrm>
            <a:off x="886650" y="1422550"/>
            <a:ext cx="2072003" cy="168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 b="0" l="50044" r="0" t="0"/>
          <a:stretch/>
        </p:blipFill>
        <p:spPr>
          <a:xfrm>
            <a:off x="886650" y="3102900"/>
            <a:ext cx="2072003" cy="1695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</a:rPr>
              <a:t>Campos de desarrollo prometedores </a:t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355" name="Google Shape;355;p41"/>
          <p:cNvSpPr txBox="1"/>
          <p:nvPr>
            <p:ph idx="1" type="body"/>
          </p:nvPr>
        </p:nvSpPr>
        <p:spPr>
          <a:xfrm>
            <a:off x="575825" y="1567300"/>
            <a:ext cx="51255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Construccion</a:t>
            </a:r>
            <a:r>
              <a:rPr b="1" lang="en"/>
              <a:t> </a:t>
            </a:r>
            <a:endParaRPr b="1"/>
          </a:p>
          <a:p>
            <a:pPr indent="-381000" lvl="0" marL="457200" rtl="0" algn="just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Reducción de tiempos.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Cantidad precisa de material para levantar una estructura.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◆"/>
            </a:pPr>
            <a:r>
              <a:rPr lang="en"/>
              <a:t>Flexibilidad en el diseño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975" y="1930025"/>
            <a:ext cx="3021324" cy="1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idx="1" type="body"/>
          </p:nvPr>
        </p:nvSpPr>
        <p:spPr>
          <a:xfrm>
            <a:off x="1896900" y="1555775"/>
            <a:ext cx="5476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7. Conclusiones</a:t>
            </a:r>
            <a:endParaRPr/>
          </a:p>
        </p:txBody>
      </p:sp>
      <p:sp>
        <p:nvSpPr>
          <p:cNvPr id="363" name="Google Shape;363;p42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910550" y="2307050"/>
            <a:ext cx="7625700" cy="19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" sz="2200">
                <a:solidFill>
                  <a:schemeClr val="dk1"/>
                </a:solidFill>
              </a:rPr>
              <a:t>Se observa que esta tecnología ha revolucionado a muchas áreas desde la misma creación de las impresoras, porque se busco la manera de diseñarlas para que fueran más baratas y más gente pudiera usarlas, hasta la industria automotriz, aeroespacial, y médica</a:t>
            </a:r>
            <a:endParaRPr b="0" i="0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ctrTitle"/>
          </p:nvPr>
        </p:nvSpPr>
        <p:spPr>
          <a:xfrm>
            <a:off x="1060900" y="2223825"/>
            <a:ext cx="7259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E33F"/>
                </a:solidFill>
              </a:rPr>
              <a:t>8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idx="1" type="body"/>
          </p:nvPr>
        </p:nvSpPr>
        <p:spPr>
          <a:xfrm>
            <a:off x="452225" y="1257050"/>
            <a:ext cx="81114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◆"/>
            </a:pPr>
            <a:r>
              <a:rPr lang="en" sz="1100"/>
              <a:t>Adeva, R. (2022, 13 mayo). Todo lo que debes saber sobre la impresión 3D y sus utilidades. ADSLZone. Recuperado 8 de septiembre de 2022, de https://www.adslzone.net/reportajes/tecnologia/impresion-3d/#554745-que-es-la-impresion-3d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 sz="1100"/>
              <a:t>Documental, D. W. (2020, 23 mayo). La impresión 3D: una revolución | DW Documental. YouTube. Recuperado 8 de septiembre de 2022, de https://www.youtube.com/watch?v=QqrAUAXC2pQ&amp;feature=youtu.be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 sz="1100"/>
              <a:t>¿Qué es la impresión 3D? | Programa para impresora 3D | Autodesk. (2021, 6 octubre). Recuperado 8 de septiembre de 2022, de https://latinoamerica.autodesk.com/solutions/3d-printing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 sz="1100"/>
              <a:t>Gentile, N. (2022, 6 septiembre). Cómo las impresoras 3D cambiaron el mundo. YouTube. Recuperado 8 de septiembre de 2022, de https://www.youtube.com/watch?v=dDEBMYx5Ofw&amp;feature=youtu.be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 sz="1100"/>
              <a:t>impresoras3d.com. (2021, 14 junio). Breve Historia de la impresión 3D. Recuperado 8 de septiembre de 2022, de https://www.impresoras3d.com/breve-historia-de-la-impresion-3d/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 sz="1100"/>
              <a:t>Attention Required! | Cloudflare. (s. f.). Recuperado 8 de septiembre de 2022, de https://all3dp.com/es/1/programas-software-impresora-3d-printer-software-3d-gratis/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 sz="1100"/>
              <a:t>Attention Required! | Cloudflare. (s. f.-b). Recuperado 8 de septiembre de 2022, de https://all3dp.com/es/2/aplicacion-modelado-3d-ipad-android-apps-diseno-3d/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 sz="1100"/>
              <a:t>M., A. (2020, 29 diciembre). Impresión 3D vs COVID-19: las iniciativas más destacadas de la pandemia global. 3Dnatives. Recuperado 7 de septiembre de 2022, de https://www.3dnatives.com/es/impresion-3d-covid-19-iniciativas-301220202/#!</a:t>
            </a:r>
            <a:endParaRPr/>
          </a:p>
        </p:txBody>
      </p:sp>
      <p:sp>
        <p:nvSpPr>
          <p:cNvPr id="376" name="Google Shape;376;p44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Créditos</a:t>
            </a:r>
            <a:endParaRPr/>
          </a:p>
        </p:txBody>
      </p:sp>
      <p:sp>
        <p:nvSpPr>
          <p:cNvPr id="382" name="Google Shape;382;p45"/>
          <p:cNvSpPr txBox="1"/>
          <p:nvPr>
            <p:ph idx="1" type="body"/>
          </p:nvPr>
        </p:nvSpPr>
        <p:spPr>
          <a:xfrm>
            <a:off x="886650" y="1915551"/>
            <a:ext cx="7370700" cy="29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</p:txBody>
      </p:sp>
      <p:sp>
        <p:nvSpPr>
          <p:cNvPr id="383" name="Google Shape;383;p45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/>
          <p:nvPr>
            <p:ph idx="1" type="body"/>
          </p:nvPr>
        </p:nvSpPr>
        <p:spPr>
          <a:xfrm>
            <a:off x="456600" y="550600"/>
            <a:ext cx="8165400" cy="4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Es conocida como manufactura por </a:t>
            </a:r>
            <a:r>
              <a:rPr lang="en"/>
              <a:t>adición</a:t>
            </a:r>
            <a:r>
              <a:rPr lang="en"/>
              <a:t>, los principales materiales utilizados son el </a:t>
            </a:r>
            <a:r>
              <a:rPr lang="en"/>
              <a:t>plástico</a:t>
            </a:r>
            <a:r>
              <a:rPr lang="en"/>
              <a:t> y el metal, al igual que se puede utilizar cualquier tipo de material.</a:t>
            </a:r>
            <a:endParaRPr/>
          </a:p>
        </p:txBody>
      </p: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22384" l="0" r="12854" t="0"/>
          <a:stretch/>
        </p:blipFill>
        <p:spPr>
          <a:xfrm>
            <a:off x="575825" y="3055650"/>
            <a:ext cx="2108425" cy="14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 rotWithShape="1">
          <a:blip r:embed="rId4">
            <a:alphaModFix/>
          </a:blip>
          <a:srcRect b="0" l="-26214" r="0" t="-26214"/>
          <a:stretch/>
        </p:blipFill>
        <p:spPr>
          <a:xfrm>
            <a:off x="5424838" y="2919263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625" y="3177300"/>
            <a:ext cx="2229225" cy="13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E33F"/>
                </a:solidFill>
              </a:rPr>
              <a:t>1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Historico</a:t>
            </a:r>
            <a:endParaRPr/>
          </a:p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1981-Primera patente</a:t>
            </a:r>
            <a:endParaRPr/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501625" y="1816150"/>
            <a:ext cx="4140300" cy="23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ue dirigido por Hideo Kodama en el Instituto de Investigación de Nagoya. Pretendiendo</a:t>
            </a:r>
            <a:endParaRPr/>
          </a:p>
        </p:txBody>
      </p:sp>
      <p:sp>
        <p:nvSpPr>
          <p:cNvPr id="165" name="Google Shape;165;p16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925" y="1697700"/>
            <a:ext cx="3865900" cy="21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886650" y="191075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1922-Primera máquina de impresión 3D de tipo SLA (estereolitografía)</a:t>
            </a:r>
            <a:endParaRPr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3989075" y="1598400"/>
            <a:ext cx="42681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Fue creada por la</a:t>
            </a:r>
            <a:r>
              <a:rPr lang="en"/>
              <a:t> compañía 3D Systems, el funcionamiento es que mediante un láser UV va solidificando un fotopolímero</a:t>
            </a:r>
            <a:endParaRPr/>
          </a:p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50" y="1598400"/>
            <a:ext cx="2673075" cy="26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1999-Primer órgano</a:t>
            </a:r>
            <a:endParaRPr/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886650" y="1716875"/>
            <a:ext cx="3765300" cy="17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ue un aumento de la vejiga urinaria utilizando recubrimiento sintético con sus propias células.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0" l="34461" r="34241" t="0"/>
          <a:stretch/>
        </p:blipFill>
        <p:spPr>
          <a:xfrm>
            <a:off x="5639100" y="1809750"/>
            <a:ext cx="18362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2002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629975" y="1865638"/>
            <a:ext cx="4377300" cy="19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ientíficos diseñaron un riñón miniatura y completamente funcional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475" y="1688998"/>
            <a:ext cx="2809525" cy="24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calus template">
  <a:themeElements>
    <a:clrScheme name="Custom 347">
      <a:dk1>
        <a:srgbClr val="004C52"/>
      </a:dk1>
      <a:lt1>
        <a:srgbClr val="FFFFFF"/>
      </a:lt1>
      <a:dk2>
        <a:srgbClr val="788788"/>
      </a:dk2>
      <a:lt2>
        <a:srgbClr val="E6EEED"/>
      </a:lt2>
      <a:accent1>
        <a:srgbClr val="004C52"/>
      </a:accent1>
      <a:accent2>
        <a:srgbClr val="00AE9D"/>
      </a:accent2>
      <a:accent3>
        <a:srgbClr val="4BD3B0"/>
      </a:accent3>
      <a:accent4>
        <a:srgbClr val="68DD6B"/>
      </a:accent4>
      <a:accent5>
        <a:srgbClr val="ABE33F"/>
      </a:accent5>
      <a:accent6>
        <a:srgbClr val="DBEEA6"/>
      </a:accent6>
      <a:hlink>
        <a:srgbClr val="004C5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